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7" r:id="rId3"/>
    <p:sldId id="258" r:id="rId4"/>
    <p:sldId id="259" r:id="rId5"/>
    <p:sldId id="276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FB8A57-A86B-469E-ABF1-2FEF1F18B1C0}" type="datetimeFigureOut">
              <a:rPr lang="en-US" smtClean="0"/>
              <a:pPr/>
              <a:t>5/18/2011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2A4E55-B21A-4262-8376-CA4F0FA31DA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heislandban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55766"/>
            <a:ext cx="9144000" cy="55022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6858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Berlin Sans FB Demi" pitchFamily="34" charset="0"/>
              </a:rPr>
              <a:t>Parent Information</a:t>
            </a:r>
            <a:endParaRPr lang="en-US" sz="2800" dirty="0">
              <a:latin typeface="Berlin Sans FB Demi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600200"/>
            <a:ext cx="8229600" cy="4541837"/>
          </a:xfrm>
          <a:prstGeom prst="rect">
            <a:avLst/>
          </a:prstGeom>
        </p:spPr>
        <p:txBody>
          <a:bodyPr/>
          <a:lstStyle/>
          <a:p>
            <a:pPr marL="273050" marR="0" lvl="1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finding the correct answer, your student can view an explanation or go to the next question.</a:t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1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completing a test, your student may be able to re-try missed questions.</a:t>
            </a:r>
          </a:p>
          <a:p>
            <a:pPr marL="546100" marR="0" lvl="2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Going through missed questions helps students understand the material and increases retention.</a:t>
            </a:r>
          </a:p>
          <a:p>
            <a:pPr marL="273050" marR="0" lvl="1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1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667000"/>
            <a:ext cx="2571750" cy="638175"/>
          </a:xfrm>
          <a:prstGeom prst="rect">
            <a:avLst/>
          </a:prstGeom>
          <a:noFill/>
          <a:ln w="9525">
            <a:solidFill>
              <a:srgbClr val="981E32"/>
            </a:solidFill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886200"/>
            <a:ext cx="1819275" cy="371475"/>
          </a:xfrm>
          <a:prstGeom prst="rect">
            <a:avLst/>
          </a:prstGeom>
          <a:noFill/>
          <a:ln w="9525">
            <a:solidFill>
              <a:srgbClr val="981E32"/>
            </a:solidFill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to use Study</a:t>
            </a:r>
            <a:r>
              <a:rPr kumimoji="0" lang="en-US" sz="4400" b="0" i="0" u="sng" strike="noStrike" kern="1200" cap="none" spc="0" normalizeH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Island</a:t>
            </a: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57400" y="457200"/>
            <a:ext cx="37338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Helpful Hint</a:t>
            </a:r>
            <a:endParaRPr kumimoji="0" lang="en-US" sz="5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219200"/>
            <a:ext cx="8229600" cy="454183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there is a Pre-test, it must be completed before the other topics are accessible.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Pre-test is where your student can learn how to use the program without effecting the data for other topic.  This is why the Passing Goal doesn’t have a score requirement.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pretest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810000"/>
            <a:ext cx="4086225" cy="214312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Oval 4"/>
          <p:cNvSpPr/>
          <p:nvPr/>
        </p:nvSpPr>
        <p:spPr>
          <a:xfrm>
            <a:off x="685800" y="3733800"/>
            <a:ext cx="1905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76600" y="3810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BEFORE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topics check 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0087" y="4267200"/>
            <a:ext cx="5152913" cy="239016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629400" y="4267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AFTER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581400" y="5334000"/>
            <a:ext cx="2743200" cy="1295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315200" y="5181600"/>
            <a:ext cx="6096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457200" y="1935163"/>
            <a:ext cx="8229600" cy="4541837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Passing Goal tells you the minimum required to master the topic.</a:t>
            </a: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numbers can vary.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468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219200" y="762000"/>
            <a:ext cx="6172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is a passing goal?</a:t>
            </a:r>
            <a:endParaRPr kumimoji="0" lang="en-US" sz="5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passing goal 2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3657600"/>
            <a:ext cx="5819775" cy="203835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5" name="Oval 4"/>
          <p:cNvSpPr/>
          <p:nvPr/>
        </p:nvSpPr>
        <p:spPr>
          <a:xfrm>
            <a:off x="6400800" y="3505200"/>
            <a:ext cx="1219200" cy="2286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9200" y="762000"/>
            <a:ext cx="6172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are these symbols?</a:t>
            </a:r>
            <a:endParaRPr kumimoji="0" lang="en-US" sz="5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topics icons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3581400"/>
            <a:ext cx="7172325" cy="85725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4" name="Oval 3"/>
          <p:cNvSpPr/>
          <p:nvPr/>
        </p:nvSpPr>
        <p:spPr bwMode="auto">
          <a:xfrm>
            <a:off x="838200" y="1676400"/>
            <a:ext cx="3276600" cy="1219200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A 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red Passport Stamp will 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appear next to each mastered topic.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4572000" y="1600200"/>
            <a:ext cx="3581400" cy="1676400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atin typeface="+mj-lt"/>
              </a:rPr>
              <a:t>Building Block questions are designed to help your student build on their previous knowledge.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990600" y="4800600"/>
            <a:ext cx="3352800" cy="1447800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atin typeface="+mj-lt"/>
              </a:rPr>
              <a:t>A </a:t>
            </a:r>
            <a:r>
              <a:rPr lang="en-US" dirty="0" smtClean="0">
                <a:latin typeface="+mj-lt"/>
              </a:rPr>
              <a:t>lightening bolt means </a:t>
            </a:r>
            <a:r>
              <a:rPr lang="en-US" dirty="0">
                <a:latin typeface="+mj-lt"/>
              </a:rPr>
              <a:t>your student is struggling with the topic. 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5029200" y="4724400"/>
            <a:ext cx="3200400" cy="16002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atin typeface="+mj-lt"/>
              </a:rPr>
              <a:t>A </a:t>
            </a:r>
            <a:r>
              <a:rPr lang="en-US" dirty="0" smtClean="0">
                <a:latin typeface="+mj-lt"/>
              </a:rPr>
              <a:t>blue Passport Stamp will </a:t>
            </a:r>
            <a:r>
              <a:rPr lang="en-US" dirty="0">
                <a:latin typeface="+mj-lt"/>
              </a:rPr>
              <a:t>appear when a Building Block Topic is mastered.</a:t>
            </a:r>
          </a:p>
        </p:txBody>
      </p:sp>
      <p:cxnSp>
        <p:nvCxnSpPr>
          <p:cNvPr id="8" name="Straight Arrow Connector 7"/>
          <p:cNvCxnSpPr>
            <a:stCxn id="4" idx="4"/>
          </p:cNvCxnSpPr>
          <p:nvPr/>
        </p:nvCxnSpPr>
        <p:spPr bwMode="auto">
          <a:xfrm rot="5400000">
            <a:off x="1504950" y="2686050"/>
            <a:ext cx="762000" cy="11811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3"/>
          </p:cNvCxnSpPr>
          <p:nvPr/>
        </p:nvCxnSpPr>
        <p:spPr bwMode="auto">
          <a:xfrm rot="5400000">
            <a:off x="4597190" y="3158307"/>
            <a:ext cx="626505" cy="3720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1"/>
          </p:cNvCxnSpPr>
          <p:nvPr/>
        </p:nvCxnSpPr>
        <p:spPr bwMode="auto">
          <a:xfrm rot="16200000" flipV="1">
            <a:off x="977692" y="4508709"/>
            <a:ext cx="745425" cy="2624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1"/>
          </p:cNvCxnSpPr>
          <p:nvPr/>
        </p:nvCxnSpPr>
        <p:spPr bwMode="auto">
          <a:xfrm rot="16200000" flipV="1">
            <a:off x="4765372" y="4226228"/>
            <a:ext cx="691544" cy="7734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lick for report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495800"/>
            <a:ext cx="7610475" cy="10287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762000" y="685800"/>
            <a:ext cx="7315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do I monitor progress?</a:t>
            </a:r>
            <a:endParaRPr kumimoji="0" lang="en-US" sz="5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16002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Cambria" pitchFamily="18" charset="0"/>
              </a:rPr>
              <a:t>View reports in your student’s account:</a:t>
            </a:r>
            <a:endParaRPr lang="en-US" sz="2800" dirty="0"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21336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  <a:latin typeface="Cambria" pitchFamily="18" charset="0"/>
              </a:rPr>
              <a:t>1.  </a:t>
            </a:r>
            <a:r>
              <a:rPr lang="en-US" sz="2400" dirty="0" smtClean="0">
                <a:latin typeface="Cambria" pitchFamily="18" charset="0"/>
              </a:rPr>
              <a:t>Log into student account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8194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  <a:latin typeface="Cambria" pitchFamily="18" charset="0"/>
              </a:rPr>
              <a:t>2.  </a:t>
            </a:r>
            <a:r>
              <a:rPr lang="en-US" sz="2400" dirty="0" smtClean="0">
                <a:latin typeface="Cambria" pitchFamily="18" charset="0"/>
              </a:rPr>
              <a:t>Select program</a:t>
            </a:r>
            <a:endParaRPr lang="en-US" sz="2400" dirty="0">
              <a:latin typeface="Cambr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3962400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/>
                </a:solidFill>
                <a:latin typeface="Cambria" pitchFamily="18" charset="0"/>
              </a:rPr>
              <a:t>3.  </a:t>
            </a:r>
            <a:r>
              <a:rPr lang="en-US" sz="2400" dirty="0" smtClean="0">
                <a:latin typeface="Cambria" pitchFamily="18" charset="0"/>
              </a:rPr>
              <a:t>Click the  “View Reports” icon </a:t>
            </a:r>
            <a:endParaRPr lang="en-US" sz="2400" dirty="0">
              <a:latin typeface="Cambria" pitchFamily="18" charset="0"/>
            </a:endParaRPr>
          </a:p>
        </p:txBody>
      </p:sp>
      <p:pic>
        <p:nvPicPr>
          <p:cNvPr id="13" name="Picture 12" descr="subjects tab 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352800"/>
            <a:ext cx="7334250" cy="371475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4" name="Oval 13"/>
          <p:cNvSpPr/>
          <p:nvPr/>
        </p:nvSpPr>
        <p:spPr>
          <a:xfrm>
            <a:off x="3048000" y="3352800"/>
            <a:ext cx="762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696200" y="4800600"/>
            <a:ext cx="4572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5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85800"/>
            <a:ext cx="7315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do I monitor progress?</a:t>
            </a:r>
            <a:endParaRPr kumimoji="0" lang="en-US" sz="5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800" dirty="0" smtClean="0">
                <a:latin typeface="Cambria" pitchFamily="18" charset="0"/>
              </a:rPr>
              <a:t>The report will look like this.</a:t>
            </a:r>
            <a:endParaRPr lang="en-US" sz="2800" dirty="0">
              <a:latin typeface="Cambria" pitchFamily="18" charset="0"/>
            </a:endParaRPr>
          </a:p>
        </p:txBody>
      </p:sp>
      <p:pic>
        <p:nvPicPr>
          <p:cNvPr id="4" name="Picture 3" descr="student report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133600"/>
            <a:ext cx="6181725" cy="433387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85800"/>
            <a:ext cx="7315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do I monitor progress?</a:t>
            </a:r>
            <a:endParaRPr kumimoji="0" lang="en-US" sz="5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600200"/>
            <a:ext cx="7848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 smtClean="0">
                <a:latin typeface="Cambria" pitchFamily="18" charset="0"/>
              </a:rPr>
              <a:t>The Individual Student Report can lead you to other  </a:t>
            </a:r>
          </a:p>
          <a:p>
            <a:pPr>
              <a:buClr>
                <a:schemeClr val="accent3"/>
              </a:buClr>
            </a:pPr>
            <a:r>
              <a:rPr lang="en-US" sz="2400" dirty="0" smtClean="0">
                <a:latin typeface="Cambria" pitchFamily="18" charset="0"/>
              </a:rPr>
              <a:t>  reports: “Compare with others” and “Suggested Topics”.</a:t>
            </a:r>
          </a:p>
          <a:p>
            <a:endParaRPr lang="en-US" dirty="0"/>
          </a:p>
        </p:txBody>
      </p:sp>
      <p:pic>
        <p:nvPicPr>
          <p:cNvPr id="4" name="Picture 3" descr="compare with others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590800"/>
            <a:ext cx="4038600" cy="2492393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590800"/>
            <a:ext cx="1581150" cy="514350"/>
          </a:xfrm>
          <a:prstGeom prst="rect">
            <a:avLst/>
          </a:prstGeom>
          <a:noFill/>
          <a:ln w="9525">
            <a:solidFill>
              <a:srgbClr val="981E32"/>
            </a:solidFill>
            <a:miter lim="800000"/>
            <a:headEnd/>
            <a:tailEnd/>
          </a:ln>
        </p:spPr>
      </p:pic>
      <p:pic>
        <p:nvPicPr>
          <p:cNvPr id="6" name="Picture 5" descr="suggested topics h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4267200"/>
            <a:ext cx="5219700" cy="1935394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8" name="Straight Arrow Connector 7"/>
          <p:cNvCxnSpPr>
            <a:stCxn id="5" idx="1"/>
          </p:cNvCxnSpPr>
          <p:nvPr/>
        </p:nvCxnSpPr>
        <p:spPr>
          <a:xfrm rot="10800000" flipV="1">
            <a:off x="4419600" y="2847974"/>
            <a:ext cx="1143000" cy="4286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  <a:endCxn id="6" idx="0"/>
          </p:cNvCxnSpPr>
          <p:nvPr/>
        </p:nvCxnSpPr>
        <p:spPr>
          <a:xfrm rot="5400000">
            <a:off x="5576888" y="3490913"/>
            <a:ext cx="1162050" cy="39052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85800"/>
            <a:ext cx="7315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do I monitor progress?</a:t>
            </a:r>
            <a:endParaRPr kumimoji="0" lang="en-US" sz="5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6764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 smtClean="0">
                <a:latin typeface="Cambria" pitchFamily="18" charset="0"/>
              </a:rPr>
              <a:t>Results are cumulative, but you can click any </a:t>
            </a:r>
            <a:r>
              <a:rPr lang="en-US" sz="2400" dirty="0" smtClean="0">
                <a:solidFill>
                  <a:srgbClr val="0000FF"/>
                </a:solidFill>
                <a:latin typeface="Cambria" pitchFamily="18" charset="0"/>
              </a:rPr>
              <a:t>BLUE</a:t>
            </a:r>
            <a:endParaRPr lang="en-US" sz="2400" dirty="0" smtClean="0">
              <a:latin typeface="Cambria" pitchFamily="18" charset="0"/>
            </a:endParaRPr>
          </a:p>
          <a:p>
            <a:pPr>
              <a:buClr>
                <a:schemeClr val="accent3"/>
              </a:buClr>
            </a:pPr>
            <a:r>
              <a:rPr lang="en-US" sz="2400" dirty="0" smtClean="0">
                <a:latin typeface="Cambria" pitchFamily="18" charset="0"/>
              </a:rPr>
              <a:t>  number to see the list of individual sessions and missed  </a:t>
            </a:r>
          </a:p>
          <a:p>
            <a:pPr>
              <a:buClr>
                <a:schemeClr val="accent3"/>
              </a:buClr>
            </a:pPr>
            <a:r>
              <a:rPr lang="en-US" sz="2400" dirty="0" smtClean="0">
                <a:latin typeface="Cambria" pitchFamily="18" charset="0"/>
              </a:rPr>
              <a:t>  questions.</a:t>
            </a:r>
          </a:p>
          <a:p>
            <a:endParaRPr lang="en-US" dirty="0"/>
          </a:p>
        </p:txBody>
      </p:sp>
      <p:pic>
        <p:nvPicPr>
          <p:cNvPr id="4" name="Picture 3" descr="subject report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2895600"/>
            <a:ext cx="6838950" cy="17526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5" name="Oval 4"/>
          <p:cNvSpPr/>
          <p:nvPr/>
        </p:nvSpPr>
        <p:spPr>
          <a:xfrm>
            <a:off x="6248400" y="3581400"/>
            <a:ext cx="6096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view missed 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724400"/>
            <a:ext cx="5476875" cy="1785764"/>
          </a:xfrm>
          <a:prstGeom prst="rect">
            <a:avLst/>
          </a:prstGeom>
          <a:ln>
            <a:solidFill>
              <a:srgbClr val="0070C0"/>
            </a:solidFill>
          </a:ln>
        </p:spPr>
      </p:pic>
      <p:cxnSp>
        <p:nvCxnSpPr>
          <p:cNvPr id="8" name="Straight Arrow Connector 7"/>
          <p:cNvCxnSpPr>
            <a:stCxn id="5" idx="3"/>
          </p:cNvCxnSpPr>
          <p:nvPr/>
        </p:nvCxnSpPr>
        <p:spPr>
          <a:xfrm rot="5400000">
            <a:off x="4594318" y="3285845"/>
            <a:ext cx="1187639" cy="229907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85800"/>
            <a:ext cx="7315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</a:t>
            </a:r>
            <a:r>
              <a:rPr kumimoji="0" lang="en-US" sz="4400" b="0" i="0" u="sng" strike="noStrike" kern="1200" cap="none" spc="0" normalizeH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if I forget all of this</a:t>
            </a: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5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935163"/>
            <a:ext cx="8229600" cy="454183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Study Island Support is here to help!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 pitchFamily="18" charset="2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2971800"/>
            <a:ext cx="4419600" cy="76944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400" dirty="0" smtClean="0">
                <a:latin typeface="Cambria" pitchFamily="18" charset="0"/>
              </a:rPr>
              <a:t>800.419.3191 </a:t>
            </a:r>
            <a:r>
              <a:rPr lang="en-US" sz="3200" dirty="0" smtClean="0">
                <a:latin typeface="Cambria" pitchFamily="18" charset="0"/>
              </a:rPr>
              <a:t> 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4648200"/>
            <a:ext cx="6858000" cy="7699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latin typeface="Cambria" pitchFamily="18" charset="0"/>
              </a:rPr>
              <a:t>Support@StudyIsland.com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667000"/>
            <a:ext cx="1285875" cy="1550988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62000" y="685800"/>
            <a:ext cx="35052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 Conclusion</a:t>
            </a:r>
            <a:endParaRPr kumimoji="0" lang="en-US" sz="50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5410200"/>
            <a:ext cx="6858000" cy="107791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200" smtClean="0">
                <a:latin typeface="Cambria" pitchFamily="18" charset="0"/>
              </a:rPr>
              <a:t>800.419.3191 </a:t>
            </a:r>
            <a:endParaRPr lang="en-US" sz="3200" dirty="0">
              <a:latin typeface="Cambria" pitchFamily="18" charset="0"/>
            </a:endParaRPr>
          </a:p>
          <a:p>
            <a:pPr algn="ctr">
              <a:defRPr/>
            </a:pPr>
            <a:r>
              <a:rPr lang="en-US" sz="3200" dirty="0">
                <a:latin typeface="Cambria" pitchFamily="18" charset="0"/>
              </a:rPr>
              <a:t>Support@StudyIsland.com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752600"/>
            <a:ext cx="8229600" cy="4694238"/>
          </a:xfrm>
          <a:prstGeom prst="rect">
            <a:avLst/>
          </a:prstGeom>
        </p:spPr>
        <p:txBody>
          <a:bodyPr/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Log in </a:t>
            </a:r>
            <a:r>
              <a:rPr kumimoji="0" lang="en-US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at</a:t>
            </a:r>
            <a:r>
              <a:rPr kumimoji="0" lang="en-US" sz="2600" b="1" i="0" u="none" strike="noStrike" kern="1200" cap="none" spc="0" normalizeH="0" baseline="0" noProof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rPr>
              <a:t> </a:t>
            </a:r>
            <a:r>
              <a:rPr kumimoji="0" lang="en-US" sz="2600" b="1" i="0" u="sng" strike="noStrike" kern="1200" cap="none" spc="0" normalizeH="0" baseline="0" noProof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mbria" pitchFamily="18" charset="0"/>
              </a:rPr>
              <a:t>www.studyIsland.com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.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</a:b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Use Lessons and Missed Questions to help students learn from their mistakes.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</a:b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Monitor progress through Reports.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</a:b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Call or email Study Island if you need help.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</a:b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52400" y="1676400"/>
            <a:ext cx="7848600" cy="1874838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Study Island is a Web-based program designed to help your child master state standards.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70485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is Study Island? </a:t>
            </a: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Island?</a:t>
            </a:r>
          </a:p>
        </p:txBody>
      </p:sp>
      <p:pic>
        <p:nvPicPr>
          <p:cNvPr id="5" name="Picture 4" descr="Girl with Grap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3505200"/>
            <a:ext cx="3810000" cy="2537756"/>
          </a:xfrm>
          <a:prstGeom prst="rect">
            <a:avLst/>
          </a:prstGeom>
          <a:ln>
            <a:solidFill>
              <a:srgbClr val="CC0000"/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24000" y="457200"/>
            <a:ext cx="3429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Fast Facts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724400"/>
            <a:ext cx="1133475" cy="333375"/>
          </a:xfrm>
          <a:prstGeom prst="rect">
            <a:avLst/>
          </a:prstGeom>
          <a:noFill/>
          <a:ln w="9525">
            <a:solidFill>
              <a:srgbClr val="981E32"/>
            </a:solidFill>
            <a:miter lim="800000"/>
            <a:headEnd/>
            <a:tailEnd/>
          </a:ln>
        </p:spPr>
      </p:pic>
      <p:pic>
        <p:nvPicPr>
          <p:cNvPr id="10" name="Picture 9" descr="subjects tab 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3200400"/>
            <a:ext cx="7334250" cy="371475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2" name="Picture 11" descr="lesson h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4495800"/>
            <a:ext cx="3400425" cy="876300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13" name="Picture 12" descr="session types h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8400" y="5715000"/>
            <a:ext cx="3352800" cy="683094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28600" y="15240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>
                <a:latin typeface="Cambria" pitchFamily="18" charset="0"/>
              </a:rPr>
              <a:t>Every student has a Username and Password.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4800" y="26670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>
                <a:latin typeface="Cambria" pitchFamily="18" charset="0"/>
              </a:rPr>
              <a:t>Every subject has topics written from </a:t>
            </a:r>
            <a:r>
              <a:rPr lang="en-US" sz="2400" dirty="0" smtClean="0">
                <a:latin typeface="Cambria" pitchFamily="18" charset="0"/>
              </a:rPr>
              <a:t>state </a:t>
            </a:r>
            <a:r>
              <a:rPr lang="en-US" sz="2400" dirty="0">
                <a:latin typeface="Cambria" pitchFamily="18" charset="0"/>
              </a:rPr>
              <a:t>standards.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3962400"/>
            <a:ext cx="7772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chemeClr val="accent3"/>
              </a:buClr>
              <a:buFont typeface="Arial" pitchFamily="34" charset="0"/>
              <a:buChar char="•"/>
            </a:pPr>
            <a:r>
              <a:rPr lang="en-US" sz="2400" dirty="0">
                <a:latin typeface="Cambria" pitchFamily="18" charset="0"/>
              </a:rPr>
              <a:t>Topics include lessons, questions, and explanations.</a:t>
            </a:r>
          </a:p>
          <a:p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819400" y="4495800"/>
            <a:ext cx="5334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914400"/>
            <a:ext cx="1258462" cy="1779204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858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to use Study Island</a:t>
            </a: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04800" y="1371600"/>
            <a:ext cx="8229600" cy="5105400"/>
          </a:xfrm>
          <a:prstGeom prst="rect">
            <a:avLst/>
          </a:prstGeom>
        </p:spPr>
        <p:txBody>
          <a:bodyPr/>
          <a:lstStyle/>
          <a:p>
            <a:pPr marL="514350" marR="0" lvl="0" indent="15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Go to </a:t>
            </a:r>
            <a:r>
              <a:rPr kumimoji="0" lang="en-US" sz="26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mbria" pitchFamily="18" charset="0"/>
              </a:rPr>
              <a:t>www.studyisland.com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.</a:t>
            </a:r>
            <a:endParaRPr lang="en-US" sz="2600" dirty="0" smtClean="0">
              <a:latin typeface="Cambria" pitchFamily="18" charset="0"/>
            </a:endParaRPr>
          </a:p>
          <a:p>
            <a:pPr marL="514350" marR="0" lvl="0" indent="15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  <a:p>
            <a:pPr marL="514350" marR="0" lvl="0" indent="15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Enter  a Username and Password.</a:t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</a:b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  <a:p>
            <a:pPr marL="693738" lvl="0" indent="-177800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600" dirty="0" smtClean="0">
                <a:latin typeface="Cambria" pitchFamily="18" charset="0"/>
              </a:rPr>
              <a:t>Model this format:</a:t>
            </a:r>
            <a:br>
              <a:rPr lang="en-US" sz="2600" dirty="0" smtClean="0">
                <a:latin typeface="Cambria" pitchFamily="18" charset="0"/>
              </a:rPr>
            </a:br>
            <a:r>
              <a:rPr lang="en-US" sz="2600" dirty="0" smtClean="0">
                <a:latin typeface="Cambria" pitchFamily="18" charset="0"/>
              </a:rPr>
              <a:t/>
            </a:r>
            <a:br>
              <a:rPr lang="en-US" sz="2600" dirty="0" smtClean="0">
                <a:latin typeface="Cambria" pitchFamily="18" charset="0"/>
              </a:rPr>
            </a:br>
            <a:r>
              <a:rPr lang="en-US" sz="2600" dirty="0" smtClean="0">
                <a:latin typeface="Cambria" pitchFamily="18" charset="0"/>
              </a:rPr>
              <a:t/>
            </a:r>
            <a:br>
              <a:rPr lang="en-US" sz="2600" dirty="0" smtClean="0">
                <a:latin typeface="Cambria" pitchFamily="18" charset="0"/>
              </a:rPr>
            </a:br>
            <a:endParaRPr lang="en-US" sz="2600" dirty="0" smtClean="0">
              <a:latin typeface="Cambria" pitchFamily="18" charset="0"/>
            </a:endParaRPr>
          </a:p>
          <a:p>
            <a:pPr marL="514350" indent="1588">
              <a:spcBef>
                <a:spcPct val="20000"/>
              </a:spcBef>
              <a:buClr>
                <a:schemeClr val="accent3"/>
              </a:buClr>
              <a:buSzPct val="95000"/>
              <a:buFont typeface="Arial" pitchFamily="34" charset="0"/>
              <a:buChar char="•"/>
              <a:defRPr/>
            </a:pPr>
            <a:r>
              <a:rPr lang="en-US" sz="2600" dirty="0" smtClean="0">
                <a:latin typeface="Cambria" pitchFamily="18" charset="0"/>
              </a:rPr>
              <a:t>Forget your username and password?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800" dirty="0" smtClean="0">
                <a:latin typeface="Cambria" pitchFamily="18" charset="0"/>
              </a:rPr>
              <a:t>		Call Customer Support at 1-800-419-3191 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sz="2600" dirty="0" smtClean="0">
              <a:latin typeface="Cambria" pitchFamily="18" charset="0"/>
            </a:endParaRP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en-US" sz="2600" dirty="0" smtClean="0">
              <a:latin typeface="Cambria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715000" y="2590800"/>
            <a:ext cx="9144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86200" y="3600271"/>
            <a:ext cx="4191000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USERNAME: &lt;Insert Sample HERE&gt;</a:t>
            </a:r>
          </a:p>
          <a:p>
            <a:pPr>
              <a:defRPr/>
            </a:pPr>
            <a:endParaRPr lang="en-US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dirty="0">
                <a:solidFill>
                  <a:srgbClr val="FFFF00"/>
                </a:solidFill>
              </a:rPr>
              <a:t>PASSWORD: &lt;Insert Sample HERE&gt;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447800"/>
            <a:ext cx="1258462" cy="1779204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 uiExpan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8382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to use Study Island</a:t>
            </a: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10" name="Picture 2" descr="home page h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057400"/>
            <a:ext cx="5602288" cy="43434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81000" y="3581400"/>
            <a:ext cx="22860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>
                <a:latin typeface="Cambria" pitchFamily="18" charset="0"/>
              </a:rPr>
              <a:t>Students can complete assignments created by the teacher. </a:t>
            </a:r>
          </a:p>
        </p:txBody>
      </p:sp>
      <p:sp>
        <p:nvSpPr>
          <p:cNvPr id="13" name="Oval 12"/>
          <p:cNvSpPr/>
          <p:nvPr/>
        </p:nvSpPr>
        <p:spPr>
          <a:xfrm>
            <a:off x="4800600" y="2743200"/>
            <a:ext cx="4572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048000" y="4953000"/>
            <a:ext cx="9144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324600" y="1143000"/>
            <a:ext cx="2286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dirty="0">
                <a:latin typeface="Cambria" pitchFamily="18" charset="0"/>
              </a:rPr>
              <a:t>Or work independently. 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209800" y="4648200"/>
            <a:ext cx="9144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5181600" y="1828800"/>
            <a:ext cx="1219200" cy="91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1295400"/>
            <a:ext cx="6858000" cy="838200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To work independently</a:t>
            </a:r>
            <a:r>
              <a:rPr lang="en-US" sz="2800" dirty="0" smtClean="0">
                <a:latin typeface="Cambria" pitchFamily="18" charset="0"/>
              </a:rPr>
              <a:t>, select a subject.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11" name="Picture 10" descr="subjects tab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905000"/>
            <a:ext cx="6017846" cy="3048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4" name="Oval 13"/>
          <p:cNvSpPr/>
          <p:nvPr/>
        </p:nvSpPr>
        <p:spPr>
          <a:xfrm>
            <a:off x="2438400" y="1905000"/>
            <a:ext cx="6858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1000" y="2438400"/>
            <a:ext cx="7467600" cy="838200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Check the topics you want to work on and click “Start Studying.”</a:t>
            </a:r>
          </a:p>
        </p:txBody>
      </p:sp>
      <p:pic>
        <p:nvPicPr>
          <p:cNvPr id="18" name="Picture 17" descr="topics check 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3429000"/>
            <a:ext cx="5662556" cy="2803287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9" name="Right Arrow 18"/>
          <p:cNvSpPr/>
          <p:nvPr/>
        </p:nvSpPr>
        <p:spPr>
          <a:xfrm rot="20551117">
            <a:off x="2400070" y="5527298"/>
            <a:ext cx="838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620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to use Study</a:t>
            </a:r>
            <a:r>
              <a:rPr kumimoji="0" lang="en-US" sz="4400" b="0" i="0" u="sng" strike="noStrike" kern="1200" cap="none" spc="0" normalizeH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Island</a:t>
            </a: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67 -0.02267 L 0.50834 -0.244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" y="-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1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381000" y="1447800"/>
            <a:ext cx="8534400" cy="960437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en-US" sz="2600" dirty="0" smtClean="0"/>
              <a:t>To see assignments click on My Classes, select a class from the drop down, and then click on an assignment.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to use Study</a:t>
            </a:r>
            <a:r>
              <a:rPr kumimoji="0" lang="en-US" sz="4400" b="0" i="0" u="sng" strike="noStrike" kern="1200" cap="none" spc="0" normalizeH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Island</a:t>
            </a: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  <p:pic>
        <p:nvPicPr>
          <p:cNvPr id="10" name="Picture 8" descr="my classes h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895600"/>
            <a:ext cx="1990725" cy="3462338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11" name="Picture 10" descr="assignments h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733800"/>
            <a:ext cx="4181475" cy="26749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590800"/>
            <a:ext cx="4619625" cy="7239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1371600" y="5410200"/>
            <a:ext cx="129540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1524000"/>
            <a:ext cx="8534400" cy="960437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There are multiple session types.</a:t>
            </a:r>
          </a:p>
        </p:txBody>
      </p:sp>
      <p:pic>
        <p:nvPicPr>
          <p:cNvPr id="4" name="Picture 3" descr="session types 2 h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1524000"/>
            <a:ext cx="3371850" cy="87119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Picture 4" descr="test mode 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438400"/>
            <a:ext cx="3059545" cy="285750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219200" y="2057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Test Mode</a:t>
            </a:r>
            <a:endParaRPr lang="en-US" b="1" dirty="0">
              <a:latin typeface="Cambria" pitchFamily="18" charset="0"/>
            </a:endParaRPr>
          </a:p>
        </p:txBody>
      </p:sp>
      <p:pic>
        <p:nvPicPr>
          <p:cNvPr id="7" name="Picture 6" descr="printable ws h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2971800"/>
            <a:ext cx="2743200" cy="360045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05200" y="2514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Printable Worksheet</a:t>
            </a:r>
            <a:endParaRPr lang="en-US" b="1" dirty="0">
              <a:latin typeface="Cambria" pitchFamily="18" charset="0"/>
            </a:endParaRPr>
          </a:p>
        </p:txBody>
      </p:sp>
      <p:pic>
        <p:nvPicPr>
          <p:cNvPr id="9" name="Picture 8" descr="game mode h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3352800"/>
            <a:ext cx="3467470" cy="284321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172200" y="2895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mbria" pitchFamily="18" charset="0"/>
              </a:rPr>
              <a:t>Game Mode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620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to use Study</a:t>
            </a:r>
            <a:r>
              <a:rPr kumimoji="0" lang="en-US" sz="4400" b="0" i="0" u="sng" strike="noStrike" kern="1200" cap="none" spc="0" normalizeH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Island</a:t>
            </a: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81000" y="1600200"/>
            <a:ext cx="8229600" cy="4541837"/>
          </a:xfrm>
          <a:prstGeom prst="rect">
            <a:avLst/>
          </a:prstGeom>
        </p:spPr>
        <p:txBody>
          <a:bodyPr/>
          <a:lstStyle/>
          <a:p>
            <a:pPr marL="273050" marR="0" lvl="1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Test mode-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standard Question/Answer style.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  <a:p>
            <a:pPr marL="273050" marR="0" lvl="1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Printable Worksheet-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Open Study Island in Microsoft Word and print so your student can study even when away from the computer.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</a:b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</a:endParaRPr>
          </a:p>
          <a:p>
            <a:pPr marL="273050" marR="0" lvl="1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Game mode (may be deactivated)-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</a:rPr>
              <a:t>similar to Test mode, but with an additional box to play a short game AFTER answering a question.</a:t>
            </a:r>
          </a:p>
          <a:p>
            <a:pPr marL="273050" marR="0" lvl="1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1" indent="-2730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to use Study</a:t>
            </a:r>
            <a:r>
              <a:rPr kumimoji="0" lang="en-US" sz="4400" b="0" i="0" u="sng" strike="noStrike" kern="1200" cap="none" spc="0" normalizeH="0" noProof="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Island</a:t>
            </a:r>
            <a:r>
              <a:rPr kumimoji="0" lang="en-US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FFFFFF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9A9F2"/>
      </a:accent5>
      <a:accent6>
        <a:srgbClr val="5DF0F6"/>
      </a:accent6>
      <a:hlink>
        <a:srgbClr val="21B2C8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290</TotalTime>
  <Words>479</Words>
  <Application>Microsoft Office PowerPoint</Application>
  <PresentationFormat>On-screen Show (4:3)</PresentationFormat>
  <Paragraphs>79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Jennifer.Hayes</dc:creator>
  <cp:lastModifiedBy>Laura J. Lopez</cp:lastModifiedBy>
  <cp:revision>107</cp:revision>
  <dcterms:created xsi:type="dcterms:W3CDTF">2010-10-05T20:37:09Z</dcterms:created>
  <dcterms:modified xsi:type="dcterms:W3CDTF">2011-05-18T19:49:34Z</dcterms:modified>
</cp:coreProperties>
</file>